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7" r:id="rId3"/>
    <p:sldId id="258" r:id="rId4"/>
    <p:sldId id="260" r:id="rId5"/>
    <p:sldId id="261" r:id="rId6"/>
    <p:sldId id="259" r:id="rId7"/>
    <p:sldId id="262" r:id="rId8"/>
    <p:sldId id="263" r:id="rId9"/>
    <p:sldId id="264" r:id="rId10"/>
    <p:sldId id="265" r:id="rId11"/>
    <p:sldId id="267"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0" d="100"/>
          <a:sy n="80"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F7141-E2F6-48EB-892C-F02701671ED4}"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7D96F-4BA8-440A-864B-078B90EB5693}" type="slidenum">
              <a:rPr lang="en-US" smtClean="0"/>
              <a:t>‹#›</a:t>
            </a:fld>
            <a:endParaRPr lang="en-US"/>
          </a:p>
        </p:txBody>
      </p:sp>
    </p:spTree>
    <p:extLst>
      <p:ext uri="{BB962C8B-B14F-4D97-AF65-F5344CB8AC3E}">
        <p14:creationId xmlns:p14="http://schemas.microsoft.com/office/powerpoint/2010/main" val="279142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652B7C-FF7C-48C2-9816-4129F935F563}" type="slidenum">
              <a:rPr lang="en-US" smtClean="0"/>
              <a:pPr>
                <a:defRPr/>
              </a:pPr>
              <a:t>1</a:t>
            </a:fld>
            <a:endParaRPr lang="en-US"/>
          </a:p>
        </p:txBody>
      </p:sp>
    </p:spTree>
    <p:extLst>
      <p:ext uri="{BB962C8B-B14F-4D97-AF65-F5344CB8AC3E}">
        <p14:creationId xmlns:p14="http://schemas.microsoft.com/office/powerpoint/2010/main" val="112555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First, it is probably worth saying out loud, but EANGUS is the professional organization for the National Guard.  Soldiers, Airmen, Family Members, and Partners at all levels, regardless of rank, join our organization because we are able to support their career, their development, and bring about change for the future of the National Guard.  Even though the professional development program that we generically apply to our Junior ranks, the truth is, we provide professional development to everyone. </a:t>
            </a:r>
          </a:p>
          <a:p>
            <a:r>
              <a:rPr lang="en-US"/>
              <a:t> </a:t>
            </a:r>
          </a:p>
          <a:p>
            <a:r>
              <a:rPr lang="en-US"/>
              <a:t>Second, before I talk about the Junior Ranks programs, it is also important to mention how our version of development is unique and different.  In the military, we have very structured schools to develop leaders.  We teach them what it means to be a military leader via a set curriculum that is paired with the next level of expectations for their rank and position.  If you take this class at Fort Moore, GA or Camp Ball, LA….. the classes are built very much the same, almost identical.  You get the same “standard” of leadership lesson to develop a person to reach potential.  EANGUS, on the other hand, we provide lessons that are not cookie cutter, inside a book, or part of a lesson plan.  We have the chance to bring real experts with a variety of leadership perspectives, and with real world experience, to all of our members.  We give them professional development that is outside the box and has uniqueness in its tone.</a:t>
            </a:r>
          </a:p>
          <a:p>
            <a:r>
              <a:rPr lang="en-US"/>
              <a:t> </a:t>
            </a:r>
          </a:p>
          <a:p>
            <a:r>
              <a:rPr lang="en-US"/>
              <a:t>So where we really excel in our professional development is by providing these opportunities for personal and professional growth to Junior Ranked members of the National Guard from all across the country.  The highlight of these opportunities is really on display at our annual conference, where we even get support from the National Guard Bureau by paying members to attend the event.  There we bring in multiple speakers, classes, educational events, and networking sessions to hopefully give the future leaders tools that will help them to return home and make a difference.    This is also paired with a chance for those junior leaders to interact and ask questions of the highest-ranking members of the Department of Defense, Industry partners, and the National Guard.  I have  attached the agenda that we gave to those members this last year, hopefully that will help share some light on the week of interactions that they had.</a:t>
            </a:r>
          </a:p>
          <a:p>
            <a:r>
              <a:rPr lang="en-US"/>
              <a:t> </a:t>
            </a:r>
          </a:p>
          <a:p>
            <a:r>
              <a:rPr lang="en-US"/>
              <a:t>And while the conference is are most notable professional development session that takes place, it is all of the other opportunities that happen throughout the year that also show some significance to EANGUS.  When we bring a new member, young Soldier or Airmen to DC, and let them visit the halls of congress, sit down with a congressman, and hear from key staff members on the legislative process, they are learning how to express their voice, make change for the future, and be a more impactful leader for the Nation as a whole.  When we introduce them to industry partners, they learn how the Defense Ecosystem creates and develops the capabilities of our warfighters to serve our country and fight our nations wars.  And when they interact with members from other states, they are interacting with the leaders that they will one day serve with when they are asked to protect our way of life.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05532D-0583-410E-B4A1-3A632E93497F}" type="slidenum">
              <a:rPr lang="en-US" altLang="en-US" smtClean="0"/>
              <a:pPr/>
              <a:t>11</a:t>
            </a:fld>
            <a:endParaRPr lang="en-US" altLang="en-US"/>
          </a:p>
        </p:txBody>
      </p:sp>
    </p:spTree>
    <p:extLst>
      <p:ext uri="{BB962C8B-B14F-4D97-AF65-F5344CB8AC3E}">
        <p14:creationId xmlns:p14="http://schemas.microsoft.com/office/powerpoint/2010/main" val="12870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C06DE8-1413-4AB9-8B50-3E938D0E7DF1}"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4BEBD-B4D5-49BC-899A-7D390B093F4D}" type="slidenum">
              <a:rPr lang="en-US" smtClean="0"/>
              <a:t>‹#›</a:t>
            </a:fld>
            <a:endParaRPr lang="en-US"/>
          </a:p>
        </p:txBody>
      </p:sp>
    </p:spTree>
    <p:extLst>
      <p:ext uri="{BB962C8B-B14F-4D97-AF65-F5344CB8AC3E}">
        <p14:creationId xmlns:p14="http://schemas.microsoft.com/office/powerpoint/2010/main" val="367365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06DE8-1413-4AB9-8B50-3E938D0E7DF1}"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4BEBD-B4D5-49BC-899A-7D390B093F4D}" type="slidenum">
              <a:rPr lang="en-US" smtClean="0"/>
              <a:t>‹#›</a:t>
            </a:fld>
            <a:endParaRPr lang="en-US"/>
          </a:p>
        </p:txBody>
      </p:sp>
    </p:spTree>
    <p:extLst>
      <p:ext uri="{BB962C8B-B14F-4D97-AF65-F5344CB8AC3E}">
        <p14:creationId xmlns:p14="http://schemas.microsoft.com/office/powerpoint/2010/main" val="105806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06DE8-1413-4AB9-8B50-3E938D0E7DF1}"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4BEBD-B4D5-49BC-899A-7D390B093F4D}" type="slidenum">
              <a:rPr lang="en-US" smtClean="0"/>
              <a:t>‹#›</a:t>
            </a:fld>
            <a:endParaRPr lang="en-US"/>
          </a:p>
        </p:txBody>
      </p:sp>
    </p:spTree>
    <p:extLst>
      <p:ext uri="{BB962C8B-B14F-4D97-AF65-F5344CB8AC3E}">
        <p14:creationId xmlns:p14="http://schemas.microsoft.com/office/powerpoint/2010/main" val="3620644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8661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4824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0518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054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8763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030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254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516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06DE8-1413-4AB9-8B50-3E938D0E7DF1}"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4BEBD-B4D5-49BC-899A-7D390B093F4D}" type="slidenum">
              <a:rPr lang="en-US" smtClean="0"/>
              <a:t>‹#›</a:t>
            </a:fld>
            <a:endParaRPr lang="en-US"/>
          </a:p>
        </p:txBody>
      </p:sp>
    </p:spTree>
    <p:extLst>
      <p:ext uri="{BB962C8B-B14F-4D97-AF65-F5344CB8AC3E}">
        <p14:creationId xmlns:p14="http://schemas.microsoft.com/office/powerpoint/2010/main" val="2346206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2635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3013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71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C06DE8-1413-4AB9-8B50-3E938D0E7DF1}"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4BEBD-B4D5-49BC-899A-7D390B093F4D}" type="slidenum">
              <a:rPr lang="en-US" smtClean="0"/>
              <a:t>‹#›</a:t>
            </a:fld>
            <a:endParaRPr lang="en-US"/>
          </a:p>
        </p:txBody>
      </p:sp>
    </p:spTree>
    <p:extLst>
      <p:ext uri="{BB962C8B-B14F-4D97-AF65-F5344CB8AC3E}">
        <p14:creationId xmlns:p14="http://schemas.microsoft.com/office/powerpoint/2010/main" val="1834379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C06DE8-1413-4AB9-8B50-3E938D0E7DF1}"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4BEBD-B4D5-49BC-899A-7D390B093F4D}" type="slidenum">
              <a:rPr lang="en-US" smtClean="0"/>
              <a:t>‹#›</a:t>
            </a:fld>
            <a:endParaRPr lang="en-US"/>
          </a:p>
        </p:txBody>
      </p:sp>
    </p:spTree>
    <p:extLst>
      <p:ext uri="{BB962C8B-B14F-4D97-AF65-F5344CB8AC3E}">
        <p14:creationId xmlns:p14="http://schemas.microsoft.com/office/powerpoint/2010/main" val="179272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C06DE8-1413-4AB9-8B50-3E938D0E7DF1}" type="datetimeFigureOut">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4BEBD-B4D5-49BC-899A-7D390B093F4D}" type="slidenum">
              <a:rPr lang="en-US" smtClean="0"/>
              <a:t>‹#›</a:t>
            </a:fld>
            <a:endParaRPr lang="en-US"/>
          </a:p>
        </p:txBody>
      </p:sp>
    </p:spTree>
    <p:extLst>
      <p:ext uri="{BB962C8B-B14F-4D97-AF65-F5344CB8AC3E}">
        <p14:creationId xmlns:p14="http://schemas.microsoft.com/office/powerpoint/2010/main" val="3435466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C06DE8-1413-4AB9-8B50-3E938D0E7DF1}" type="datetimeFigureOut">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4BEBD-B4D5-49BC-899A-7D390B093F4D}" type="slidenum">
              <a:rPr lang="en-US" smtClean="0"/>
              <a:t>‹#›</a:t>
            </a:fld>
            <a:endParaRPr lang="en-US"/>
          </a:p>
        </p:txBody>
      </p:sp>
    </p:spTree>
    <p:extLst>
      <p:ext uri="{BB962C8B-B14F-4D97-AF65-F5344CB8AC3E}">
        <p14:creationId xmlns:p14="http://schemas.microsoft.com/office/powerpoint/2010/main" val="363160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06DE8-1413-4AB9-8B50-3E938D0E7DF1}" type="datetimeFigureOut">
              <a:rPr lang="en-US" smtClean="0"/>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4BEBD-B4D5-49BC-899A-7D390B093F4D}" type="slidenum">
              <a:rPr lang="en-US" smtClean="0"/>
              <a:t>‹#›</a:t>
            </a:fld>
            <a:endParaRPr lang="en-US"/>
          </a:p>
        </p:txBody>
      </p:sp>
    </p:spTree>
    <p:extLst>
      <p:ext uri="{BB962C8B-B14F-4D97-AF65-F5344CB8AC3E}">
        <p14:creationId xmlns:p14="http://schemas.microsoft.com/office/powerpoint/2010/main" val="339379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C06DE8-1413-4AB9-8B50-3E938D0E7DF1}"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4BEBD-B4D5-49BC-899A-7D390B093F4D}" type="slidenum">
              <a:rPr lang="en-US" smtClean="0"/>
              <a:t>‹#›</a:t>
            </a:fld>
            <a:endParaRPr lang="en-US"/>
          </a:p>
        </p:txBody>
      </p:sp>
    </p:spTree>
    <p:extLst>
      <p:ext uri="{BB962C8B-B14F-4D97-AF65-F5344CB8AC3E}">
        <p14:creationId xmlns:p14="http://schemas.microsoft.com/office/powerpoint/2010/main" val="411295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C06DE8-1413-4AB9-8B50-3E938D0E7DF1}"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4BEBD-B4D5-49BC-899A-7D390B093F4D}" type="slidenum">
              <a:rPr lang="en-US" smtClean="0"/>
              <a:t>‹#›</a:t>
            </a:fld>
            <a:endParaRPr lang="en-US"/>
          </a:p>
        </p:txBody>
      </p:sp>
    </p:spTree>
    <p:extLst>
      <p:ext uri="{BB962C8B-B14F-4D97-AF65-F5344CB8AC3E}">
        <p14:creationId xmlns:p14="http://schemas.microsoft.com/office/powerpoint/2010/main" val="19741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06DE8-1413-4AB9-8B50-3E938D0E7DF1}" type="datetimeFigureOut">
              <a:rPr lang="en-US" smtClean="0"/>
              <a:t>2/18/2025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4BEBD-B4D5-49BC-899A-7D390B093F4D}" type="slidenum">
              <a:rPr lang="en-US" smtClean="0"/>
              <a:t>‹#›</a:t>
            </a:fld>
            <a:endParaRPr lang="en-US"/>
          </a:p>
        </p:txBody>
      </p:sp>
    </p:spTree>
    <p:extLst>
      <p:ext uri="{BB962C8B-B14F-4D97-AF65-F5344CB8AC3E}">
        <p14:creationId xmlns:p14="http://schemas.microsoft.com/office/powerpoint/2010/main" val="109507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2/18/2025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94912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ndngea@gmail.com" TargetMode="External"/><Relationship Id="rId2" Type="http://schemas.openxmlformats.org/officeDocument/2006/relationships/hyperlink" Target="http://www.ndngea.org/"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8476" y="419100"/>
            <a:ext cx="4191000" cy="717090"/>
          </a:xfrm>
        </p:spPr>
        <p:txBody>
          <a:bodyPr/>
          <a:lstStyle/>
          <a:p>
            <a:r>
              <a:rPr lang="en-US" sz="4000" b="1" dirty="0"/>
              <a:t>NDNGEA/EANGUS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09601"/>
            <a:ext cx="2403049" cy="2403049"/>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953" y="688226"/>
            <a:ext cx="2229161" cy="2324424"/>
          </a:xfrm>
          <a:prstGeom prst="rect">
            <a:avLst/>
          </a:prstGeom>
        </p:spPr>
      </p:pic>
      <p:sp>
        <p:nvSpPr>
          <p:cNvPr id="6" name="Subtitle 5">
            <a:extLst>
              <a:ext uri="{FF2B5EF4-FFF2-40B4-BE49-F238E27FC236}">
                <a16:creationId xmlns:a16="http://schemas.microsoft.com/office/drawing/2014/main" id="{FCE23871-28FB-5306-F263-1D42859D222B}"/>
              </a:ext>
            </a:extLst>
          </p:cNvPr>
          <p:cNvSpPr>
            <a:spLocks noGrp="1"/>
          </p:cNvSpPr>
          <p:nvPr>
            <p:ph type="subTitle" idx="1"/>
          </p:nvPr>
        </p:nvSpPr>
        <p:spPr/>
        <p:txBody>
          <a:bodyPr/>
          <a:lstStyle/>
          <a:p>
            <a:endParaRPr lang="en-US"/>
          </a:p>
        </p:txBody>
      </p:sp>
      <p:grpSp>
        <p:nvGrpSpPr>
          <p:cNvPr id="8" name="Group 5">
            <a:extLst>
              <a:ext uri="{FF2B5EF4-FFF2-40B4-BE49-F238E27FC236}">
                <a16:creationId xmlns:a16="http://schemas.microsoft.com/office/drawing/2014/main" id="{300AF017-6083-1AE1-6E27-F93E1D3E609B}"/>
              </a:ext>
            </a:extLst>
          </p:cNvPr>
          <p:cNvGrpSpPr/>
          <p:nvPr/>
        </p:nvGrpSpPr>
        <p:grpSpPr>
          <a:xfrm>
            <a:off x="931914" y="3012650"/>
            <a:ext cx="10328172" cy="3762376"/>
            <a:chOff x="0" y="0"/>
            <a:chExt cx="21092313" cy="9076003"/>
          </a:xfrm>
        </p:grpSpPr>
        <p:pic>
          <p:nvPicPr>
            <p:cNvPr id="9" name="Picture 6">
              <a:extLst>
                <a:ext uri="{FF2B5EF4-FFF2-40B4-BE49-F238E27FC236}">
                  <a16:creationId xmlns:a16="http://schemas.microsoft.com/office/drawing/2014/main" id="{8712BBE8-07AD-EEC1-5BD7-B56BCCC2FCB8}"/>
                </a:ext>
              </a:extLst>
            </p:cNvPr>
            <p:cNvPicPr>
              <a:picLocks noChangeAspect="1"/>
            </p:cNvPicPr>
            <p:nvPr/>
          </p:nvPicPr>
          <p:blipFill>
            <a:blip r:embed="rId5"/>
            <a:srcRect t="2764" b="14195"/>
            <a:stretch>
              <a:fillRect/>
            </a:stretch>
          </p:blipFill>
          <p:spPr>
            <a:xfrm>
              <a:off x="0" y="0"/>
              <a:ext cx="21092313" cy="9076003"/>
            </a:xfrm>
            <a:prstGeom prst="rect">
              <a:avLst/>
            </a:prstGeom>
          </p:spPr>
        </p:pic>
      </p:grpSp>
      <p:sp>
        <p:nvSpPr>
          <p:cNvPr id="10" name="TextBox 9">
            <a:extLst>
              <a:ext uri="{FF2B5EF4-FFF2-40B4-BE49-F238E27FC236}">
                <a16:creationId xmlns:a16="http://schemas.microsoft.com/office/drawing/2014/main" id="{F836A9B6-A56C-FB73-39E6-CE67B15120AA}"/>
              </a:ext>
            </a:extLst>
          </p:cNvPr>
          <p:cNvSpPr txBox="1"/>
          <p:nvPr/>
        </p:nvSpPr>
        <p:spPr>
          <a:xfrm>
            <a:off x="3076014" y="1697062"/>
            <a:ext cx="4790209" cy="523220"/>
          </a:xfrm>
          <a:prstGeom prst="rect">
            <a:avLst/>
          </a:prstGeom>
          <a:noFill/>
        </p:spPr>
        <p:txBody>
          <a:bodyPr wrap="square" rtlCol="0">
            <a:spAutoFit/>
          </a:bodyPr>
          <a:lstStyle/>
          <a:p>
            <a:pPr algn="ctr"/>
            <a:r>
              <a:rPr lang="en-US" sz="2800" dirty="0"/>
              <a:t>Your professional Association</a:t>
            </a:r>
          </a:p>
        </p:txBody>
      </p:sp>
    </p:spTree>
    <p:extLst>
      <p:ext uri="{BB962C8B-B14F-4D97-AF65-F5344CB8AC3E}">
        <p14:creationId xmlns:p14="http://schemas.microsoft.com/office/powerpoint/2010/main" val="4277711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4373" y="838200"/>
            <a:ext cx="3657600" cy="3657600"/>
          </a:xfrm>
          <a:prstGeom prst="rect">
            <a:avLst/>
          </a:prstGeom>
        </p:spPr>
      </p:pic>
      <p:sp>
        <p:nvSpPr>
          <p:cNvPr id="8" name="TextBox 7"/>
          <p:cNvSpPr txBox="1"/>
          <p:nvPr/>
        </p:nvSpPr>
        <p:spPr>
          <a:xfrm>
            <a:off x="3909421" y="4724401"/>
            <a:ext cx="5167504" cy="584775"/>
          </a:xfrm>
          <a:prstGeom prst="rect">
            <a:avLst/>
          </a:prstGeom>
          <a:noFill/>
        </p:spPr>
        <p:txBody>
          <a:bodyPr wrap="none" rtlCol="0">
            <a:spAutoFit/>
          </a:bodyPr>
          <a:lstStyle/>
          <a:p>
            <a:pPr algn="ctr"/>
            <a:r>
              <a:rPr lang="en-US" sz="3200" b="1" dirty="0">
                <a:latin typeface="+mj-lt"/>
              </a:rPr>
              <a:t>YOUR professional association!</a:t>
            </a:r>
          </a:p>
        </p:txBody>
      </p:sp>
    </p:spTree>
    <p:extLst>
      <p:ext uri="{BB962C8B-B14F-4D97-AF65-F5344CB8AC3E}">
        <p14:creationId xmlns:p14="http://schemas.microsoft.com/office/powerpoint/2010/main" val="460617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3124200" y="2286000"/>
            <a:ext cx="7086600" cy="2362200"/>
          </a:xfrm>
        </p:spPr>
        <p:txBody>
          <a:bodyPr/>
          <a:lstStyle/>
          <a:p>
            <a:pPr algn="ctr" eaLnBrk="1" hangingPunct="1">
              <a:buFont typeface="Wingdings" pitchFamily="2" charset="2"/>
              <a:buNone/>
            </a:pPr>
            <a:r>
              <a:rPr lang="en-US" altLang="en-US" sz="6000" b="1"/>
              <a:t>Questions</a:t>
            </a:r>
          </a:p>
        </p:txBody>
      </p:sp>
    </p:spTree>
    <p:extLst>
      <p:ext uri="{BB962C8B-B14F-4D97-AF65-F5344CB8AC3E}">
        <p14:creationId xmlns:p14="http://schemas.microsoft.com/office/powerpoint/2010/main" val="3361538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We Are</a:t>
            </a:r>
          </a:p>
        </p:txBody>
      </p:sp>
      <p:sp>
        <p:nvSpPr>
          <p:cNvPr id="3" name="Content Placeholder 2"/>
          <p:cNvSpPr>
            <a:spLocks noGrp="1"/>
          </p:cNvSpPr>
          <p:nvPr>
            <p:ph sz="half" idx="1"/>
          </p:nvPr>
        </p:nvSpPr>
        <p:spPr>
          <a:xfrm>
            <a:off x="2209800" y="1447800"/>
            <a:ext cx="7772400" cy="4495800"/>
          </a:xfrm>
        </p:spPr>
        <p:txBody>
          <a:bodyPr/>
          <a:lstStyle/>
          <a:p>
            <a:r>
              <a:rPr lang="en-US" dirty="0"/>
              <a:t>An Association of Associations</a:t>
            </a:r>
          </a:p>
          <a:p>
            <a:r>
              <a:rPr lang="en-US" dirty="0"/>
              <a:t>54 State Chapters and 1 National Chapter</a:t>
            </a:r>
          </a:p>
          <a:p>
            <a:r>
              <a:rPr lang="en-US" dirty="0"/>
              <a:t>History dating back to 1970 (SD and MS)</a:t>
            </a:r>
          </a:p>
          <a:p>
            <a:pPr lvl="1"/>
            <a:r>
              <a:rPr lang="en-US" dirty="0"/>
              <a:t>NDNGEA est. in 1977</a:t>
            </a:r>
          </a:p>
          <a:p>
            <a:r>
              <a:rPr lang="en-US" dirty="0"/>
              <a:t>Washington DC presence since 1989</a:t>
            </a:r>
          </a:p>
          <a:p>
            <a:r>
              <a:rPr lang="en-US" b="1" dirty="0"/>
              <a:t>THE</a:t>
            </a:r>
            <a:r>
              <a:rPr lang="en-US" dirty="0"/>
              <a:t> professional association for National Guard enlisted men and women, their families, and retirees</a:t>
            </a:r>
          </a:p>
        </p:txBody>
      </p:sp>
      <p:sp>
        <p:nvSpPr>
          <p:cNvPr id="4" name="Slide Number Placeholder 3"/>
          <p:cNvSpPr>
            <a:spLocks noGrp="1"/>
          </p:cNvSpPr>
          <p:nvPr>
            <p:ph type="sldNum" sz="quarter" idx="10"/>
          </p:nvPr>
        </p:nvSpPr>
        <p:spPr/>
        <p:txBody>
          <a:bodyPr/>
          <a:lstStyle/>
          <a:p>
            <a:fld id="{AB44B8C7-856B-4A4A-8C45-2CC3FC64279A}" type="slidenum">
              <a:rPr lang="en-US" smtClean="0"/>
              <a:t>2</a:t>
            </a:fld>
            <a:endParaRPr lang="en-US"/>
          </a:p>
        </p:txBody>
      </p:sp>
    </p:spTree>
    <p:extLst>
      <p:ext uri="{BB962C8B-B14F-4D97-AF65-F5344CB8AC3E}">
        <p14:creationId xmlns:p14="http://schemas.microsoft.com/office/powerpoint/2010/main" val="257846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Legislative Alliances</a:t>
            </a:r>
          </a:p>
        </p:txBody>
      </p:sp>
      <p:sp>
        <p:nvSpPr>
          <p:cNvPr id="3" name="Content Placeholder 2"/>
          <p:cNvSpPr>
            <a:spLocks noGrp="1"/>
          </p:cNvSpPr>
          <p:nvPr>
            <p:ph sz="half" idx="1"/>
          </p:nvPr>
        </p:nvSpPr>
        <p:spPr>
          <a:xfrm>
            <a:off x="2209800" y="1447800"/>
            <a:ext cx="7772400" cy="4495800"/>
          </a:xfrm>
        </p:spPr>
        <p:txBody>
          <a:bodyPr/>
          <a:lstStyle/>
          <a:p>
            <a:r>
              <a:rPr lang="en-US" b="1" dirty="0"/>
              <a:t>The Military Coalition</a:t>
            </a:r>
            <a:r>
              <a:rPr lang="en-US" dirty="0"/>
              <a:t>—32 VSO-MSO like EANGUS united in purpose (don’t agree on all topics)—represent 6 million members</a:t>
            </a:r>
          </a:p>
          <a:p>
            <a:r>
              <a:rPr lang="en-US" b="1" dirty="0"/>
              <a:t>Reserve Component Alliance</a:t>
            </a:r>
            <a:r>
              <a:rPr lang="en-US" dirty="0"/>
              <a:t>—EANGUS, NGAUS, ROA, AUSA, AFA, VFW united to push reserve specific legislation</a:t>
            </a:r>
          </a:p>
          <a:p>
            <a:r>
              <a:rPr lang="en-US" dirty="0"/>
              <a:t>Weekly conference calls with EANGUS, NGAUS, AGAUS, National Governors Association to synch agendas and messaging</a:t>
            </a:r>
          </a:p>
        </p:txBody>
      </p:sp>
      <p:sp>
        <p:nvSpPr>
          <p:cNvPr id="4" name="Slide Number Placeholder 3"/>
          <p:cNvSpPr>
            <a:spLocks noGrp="1"/>
          </p:cNvSpPr>
          <p:nvPr>
            <p:ph type="sldNum" sz="quarter" idx="10"/>
          </p:nvPr>
        </p:nvSpPr>
        <p:spPr/>
        <p:txBody>
          <a:bodyPr/>
          <a:lstStyle/>
          <a:p>
            <a:fld id="{AB44B8C7-856B-4A4A-8C45-2CC3FC64279A}" type="slidenum">
              <a:rPr lang="en-US" smtClean="0"/>
              <a:t>3</a:t>
            </a:fld>
            <a:endParaRPr lang="en-US"/>
          </a:p>
        </p:txBody>
      </p:sp>
    </p:spTree>
    <p:extLst>
      <p:ext uri="{BB962C8B-B14F-4D97-AF65-F5344CB8AC3E}">
        <p14:creationId xmlns:p14="http://schemas.microsoft.com/office/powerpoint/2010/main" val="283510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AUSA Partnership</a:t>
            </a:r>
          </a:p>
        </p:txBody>
      </p:sp>
      <p:sp>
        <p:nvSpPr>
          <p:cNvPr id="3" name="Content Placeholder 2"/>
          <p:cNvSpPr>
            <a:spLocks noGrp="1"/>
          </p:cNvSpPr>
          <p:nvPr>
            <p:ph sz="half" idx="1"/>
          </p:nvPr>
        </p:nvSpPr>
        <p:spPr>
          <a:xfrm>
            <a:off x="5867611" y="1647825"/>
            <a:ext cx="4495800" cy="4371975"/>
          </a:xfrm>
        </p:spPr>
        <p:txBody>
          <a:bodyPr/>
          <a:lstStyle/>
          <a:p>
            <a:r>
              <a:rPr lang="en-US" sz="2000" dirty="0"/>
              <a:t>EANGUS members have complimentary membership—all benefits; reciprocal to AUSA</a:t>
            </a:r>
          </a:p>
          <a:p>
            <a:r>
              <a:rPr lang="en-US" sz="2000" dirty="0"/>
              <a:t>AUSA helping EANGUS fill the expo floor at Annual Conference</a:t>
            </a:r>
          </a:p>
          <a:p>
            <a:r>
              <a:rPr lang="en-US" sz="2000" dirty="0"/>
              <a:t>Does not mean we buy into AUSA legislative agenda or merging associations</a:t>
            </a:r>
          </a:p>
          <a:p>
            <a:r>
              <a:rPr lang="en-US" sz="2000" dirty="0"/>
              <a:t>Capitalize on chapter synergy within State</a:t>
            </a:r>
          </a:p>
          <a:p>
            <a:r>
              <a:rPr lang="en-US" sz="2000" dirty="0"/>
              <a:t>AUSA membership alone is $20/</a:t>
            </a:r>
            <a:r>
              <a:rPr lang="en-US" sz="2000" dirty="0" err="1"/>
              <a:t>yr</a:t>
            </a:r>
            <a:r>
              <a:rPr lang="en-US" sz="2000" dirty="0"/>
              <a:t> or $400/Lifetime</a:t>
            </a:r>
          </a:p>
        </p:txBody>
      </p:sp>
      <p:sp>
        <p:nvSpPr>
          <p:cNvPr id="4" name="Slide Number Placeholder 3"/>
          <p:cNvSpPr>
            <a:spLocks noGrp="1"/>
          </p:cNvSpPr>
          <p:nvPr>
            <p:ph type="sldNum" sz="quarter" idx="10"/>
          </p:nvPr>
        </p:nvSpPr>
        <p:spPr>
          <a:xfrm>
            <a:off x="10210800" y="6400800"/>
            <a:ext cx="381000" cy="76200"/>
          </a:xfrm>
        </p:spPr>
        <p:txBody>
          <a:bodyPr/>
          <a:lstStyle/>
          <a:p>
            <a:fld id="{AB44B8C7-856B-4A4A-8C45-2CC3FC64279A}" type="slidenum">
              <a:rPr lang="en-US" smtClean="0"/>
              <a:t>4</a:t>
            </a:fld>
            <a:endParaRPr lang="en-US" dirty="0"/>
          </a:p>
        </p:txBody>
      </p:sp>
      <p:pic>
        <p:nvPicPr>
          <p:cNvPr id="9" name="Picture 8">
            <a:extLst>
              <a:ext uri="{FF2B5EF4-FFF2-40B4-BE49-F238E27FC236}">
                <a16:creationId xmlns:a16="http://schemas.microsoft.com/office/drawing/2014/main" id="{A5684E30-FEB7-4315-BCC1-360376A135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00" y="190500"/>
            <a:ext cx="1295400" cy="1295400"/>
          </a:xfrm>
          <a:prstGeom prst="rect">
            <a:avLst/>
          </a:prstGeom>
        </p:spPr>
      </p:pic>
      <p:pic>
        <p:nvPicPr>
          <p:cNvPr id="11" name="Picture 10">
            <a:extLst>
              <a:ext uri="{FF2B5EF4-FFF2-40B4-BE49-F238E27FC236}">
                <a16:creationId xmlns:a16="http://schemas.microsoft.com/office/drawing/2014/main" id="{A9F0097B-E285-4C6F-BF87-46092BECF8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0130" y="2097810"/>
            <a:ext cx="4316056" cy="3236191"/>
          </a:xfrm>
          <a:prstGeom prst="rect">
            <a:avLst/>
          </a:prstGeom>
        </p:spPr>
      </p:pic>
    </p:spTree>
    <p:extLst>
      <p:ext uri="{BB962C8B-B14F-4D97-AF65-F5344CB8AC3E}">
        <p14:creationId xmlns:p14="http://schemas.microsoft.com/office/powerpoint/2010/main" val="68861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63D3F"/>
        </a:solidFill>
        <a:effectLst/>
      </p:bgPr>
    </p:bg>
    <p:spTree>
      <p:nvGrpSpPr>
        <p:cNvPr id="1" name=""/>
        <p:cNvGrpSpPr/>
        <p:nvPr/>
      </p:nvGrpSpPr>
      <p:grpSpPr>
        <a:xfrm>
          <a:off x="0" y="0"/>
          <a:ext cx="0" cy="0"/>
          <a:chOff x="0" y="0"/>
          <a:chExt cx="0" cy="0"/>
        </a:xfrm>
      </p:grpSpPr>
      <p:grpSp>
        <p:nvGrpSpPr>
          <p:cNvPr id="2" name="Group 2"/>
          <p:cNvGrpSpPr/>
          <p:nvPr/>
        </p:nvGrpSpPr>
        <p:grpSpPr>
          <a:xfrm>
            <a:off x="524552" y="0"/>
            <a:ext cx="5441604" cy="6858000"/>
            <a:chOff x="0" y="0"/>
            <a:chExt cx="2149770" cy="2709333"/>
          </a:xfrm>
        </p:grpSpPr>
        <p:sp>
          <p:nvSpPr>
            <p:cNvPr id="3" name="Freeform 3"/>
            <p:cNvSpPr/>
            <p:nvPr/>
          </p:nvSpPr>
          <p:spPr>
            <a:xfrm>
              <a:off x="0" y="0"/>
              <a:ext cx="2149770" cy="2709333"/>
            </a:xfrm>
            <a:custGeom>
              <a:avLst/>
              <a:gdLst/>
              <a:ahLst/>
              <a:cxnLst/>
              <a:rect l="l" t="t" r="r" b="b"/>
              <a:pathLst>
                <a:path w="2149770" h="2709333">
                  <a:moveTo>
                    <a:pt x="0" y="0"/>
                  </a:moveTo>
                  <a:lnTo>
                    <a:pt x="2149770" y="0"/>
                  </a:lnTo>
                  <a:lnTo>
                    <a:pt x="2149770" y="2709333"/>
                  </a:lnTo>
                  <a:lnTo>
                    <a:pt x="0" y="2709333"/>
                  </a:lnTo>
                  <a:close/>
                </a:path>
              </a:pathLst>
            </a:custGeom>
            <a:solidFill>
              <a:srgbClr val="F8F8F8"/>
            </a:solidFill>
          </p:spPr>
          <p:txBody>
            <a:bodyPr/>
            <a:lstStyle/>
            <a:p>
              <a:pPr defTabSz="609630"/>
              <a:endParaRPr lang="en-US" sz="1200">
                <a:solidFill>
                  <a:prstClr val="black"/>
                </a:solidFill>
                <a:latin typeface="Calibri"/>
              </a:endParaRPr>
            </a:p>
          </p:txBody>
        </p:sp>
        <p:sp>
          <p:nvSpPr>
            <p:cNvPr id="4" name="TextBox 4"/>
            <p:cNvSpPr txBox="1"/>
            <p:nvPr/>
          </p:nvSpPr>
          <p:spPr>
            <a:xfrm>
              <a:off x="0" y="-38100"/>
              <a:ext cx="2149770" cy="27474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524552" y="0"/>
            <a:ext cx="5441604" cy="4207333"/>
            <a:chOff x="0" y="0"/>
            <a:chExt cx="10883208" cy="8414665"/>
          </a:xfrm>
        </p:grpSpPr>
        <p:pic>
          <p:nvPicPr>
            <p:cNvPr id="6" name="Picture 6"/>
            <p:cNvPicPr>
              <a:picLocks noChangeAspect="1"/>
            </p:cNvPicPr>
            <p:nvPr/>
          </p:nvPicPr>
          <p:blipFill>
            <a:blip r:embed="rId3"/>
            <a:srcRect t="3676" b="3676"/>
            <a:stretch>
              <a:fillRect/>
            </a:stretch>
          </p:blipFill>
          <p:spPr>
            <a:xfrm>
              <a:off x="0" y="0"/>
              <a:ext cx="10883208" cy="8414665"/>
            </a:xfrm>
            <a:prstGeom prst="rect">
              <a:avLst/>
            </a:prstGeom>
          </p:spPr>
        </p:pic>
      </p:grpSp>
      <p:grpSp>
        <p:nvGrpSpPr>
          <p:cNvPr id="7" name="Group 7"/>
          <p:cNvGrpSpPr/>
          <p:nvPr/>
        </p:nvGrpSpPr>
        <p:grpSpPr>
          <a:xfrm>
            <a:off x="5966157" y="4207333"/>
            <a:ext cx="6225843" cy="2650667"/>
            <a:chOff x="0" y="0"/>
            <a:chExt cx="12451687" cy="5301335"/>
          </a:xfrm>
        </p:grpSpPr>
        <p:pic>
          <p:nvPicPr>
            <p:cNvPr id="8" name="Picture 8"/>
            <p:cNvPicPr>
              <a:picLocks noChangeAspect="1"/>
            </p:cNvPicPr>
            <p:nvPr/>
          </p:nvPicPr>
          <p:blipFill>
            <a:blip r:embed="rId4"/>
            <a:srcRect t="28449" b="7396"/>
            <a:stretch>
              <a:fillRect/>
            </a:stretch>
          </p:blipFill>
          <p:spPr>
            <a:xfrm>
              <a:off x="0" y="0"/>
              <a:ext cx="12451687" cy="5301335"/>
            </a:xfrm>
            <a:prstGeom prst="rect">
              <a:avLst/>
            </a:prstGeom>
          </p:spPr>
        </p:pic>
      </p:grpSp>
      <p:sp>
        <p:nvSpPr>
          <p:cNvPr id="9" name="TextBox 9"/>
          <p:cNvSpPr txBox="1"/>
          <p:nvPr/>
        </p:nvSpPr>
        <p:spPr>
          <a:xfrm>
            <a:off x="6508806" y="1003301"/>
            <a:ext cx="5683194" cy="2293705"/>
          </a:xfrm>
          <a:prstGeom prst="rect">
            <a:avLst/>
          </a:prstGeom>
        </p:spPr>
        <p:txBody>
          <a:bodyPr lIns="0" tIns="0" rIns="0" bIns="0" rtlCol="0" anchor="t">
            <a:spAutoFit/>
          </a:bodyPr>
          <a:lstStyle/>
          <a:p>
            <a:pPr defTabSz="609630">
              <a:lnSpc>
                <a:spcPts val="9737"/>
              </a:lnSpc>
            </a:pPr>
            <a:r>
              <a:rPr lang="en-US" sz="4000" dirty="0">
                <a:solidFill>
                  <a:srgbClr val="F8F8F8"/>
                </a:solidFill>
                <a:latin typeface="League Gothic"/>
                <a:ea typeface="League Gothic"/>
                <a:cs typeface="League Gothic"/>
                <a:sym typeface="League Gothic"/>
              </a:rPr>
              <a:t>PROFESSIONAL DEVELOPMENT</a:t>
            </a:r>
          </a:p>
        </p:txBody>
      </p:sp>
      <p:sp>
        <p:nvSpPr>
          <p:cNvPr id="10" name="TextBox 10"/>
          <p:cNvSpPr txBox="1"/>
          <p:nvPr/>
        </p:nvSpPr>
        <p:spPr>
          <a:xfrm>
            <a:off x="1247070" y="4689386"/>
            <a:ext cx="3572580" cy="1679306"/>
          </a:xfrm>
          <a:prstGeom prst="rect">
            <a:avLst/>
          </a:prstGeom>
        </p:spPr>
        <p:txBody>
          <a:bodyPr wrap="square" lIns="0" tIns="0" rIns="0" bIns="0" rtlCol="0" anchor="t">
            <a:spAutoFit/>
          </a:bodyPr>
          <a:lstStyle/>
          <a:p>
            <a:pPr defTabSz="609630">
              <a:lnSpc>
                <a:spcPts val="2160"/>
              </a:lnSpc>
            </a:pPr>
            <a:r>
              <a:rPr lang="en-US" dirty="0">
                <a:solidFill>
                  <a:srgbClr val="263D3F"/>
                </a:solidFill>
                <a:latin typeface="Montserrat"/>
                <a:ea typeface="Montserrat"/>
                <a:cs typeface="Montserrat"/>
                <a:sym typeface="Montserrat"/>
              </a:rPr>
              <a:t>As the premier professional organization for the National Guard, EANGUS provides career support and development at all levels, regardless of rank.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National Legislative Achievements</a:t>
            </a:r>
          </a:p>
        </p:txBody>
      </p:sp>
      <p:sp>
        <p:nvSpPr>
          <p:cNvPr id="3" name="Content Placeholder 2"/>
          <p:cNvSpPr>
            <a:spLocks noGrp="1"/>
          </p:cNvSpPr>
          <p:nvPr>
            <p:ph sz="half" idx="1"/>
          </p:nvPr>
        </p:nvSpPr>
        <p:spPr>
          <a:xfrm>
            <a:off x="1828800" y="1295399"/>
            <a:ext cx="8534400" cy="5105401"/>
          </a:xfrm>
        </p:spPr>
        <p:txBody>
          <a:bodyPr>
            <a:normAutofit/>
          </a:bodyPr>
          <a:lstStyle/>
          <a:p>
            <a:pPr>
              <a:lnSpc>
                <a:spcPct val="150000"/>
              </a:lnSpc>
            </a:pPr>
            <a:r>
              <a:rPr lang="en-US" sz="2000" dirty="0"/>
              <a:t>Unlimited urgent care clinic visits without referrals</a:t>
            </a:r>
          </a:p>
          <a:p>
            <a:pPr>
              <a:lnSpc>
                <a:spcPct val="150000"/>
              </a:lnSpc>
            </a:pPr>
            <a:r>
              <a:rPr lang="en-US" sz="2000" dirty="0"/>
              <a:t>Survivor Benefits Plan (SBP) parity for IDT deaths</a:t>
            </a:r>
          </a:p>
          <a:p>
            <a:pPr>
              <a:lnSpc>
                <a:spcPct val="150000"/>
              </a:lnSpc>
            </a:pPr>
            <a:r>
              <a:rPr lang="en-US" sz="2000" dirty="0"/>
              <a:t>Veteran status for RC Retirees</a:t>
            </a:r>
          </a:p>
          <a:p>
            <a:pPr>
              <a:lnSpc>
                <a:spcPct val="150000"/>
              </a:lnSpc>
            </a:pPr>
            <a:r>
              <a:rPr lang="en-US" sz="2000" dirty="0"/>
              <a:t>12304b GI Bill eligibility with retroactivity</a:t>
            </a:r>
          </a:p>
          <a:p>
            <a:pPr>
              <a:lnSpc>
                <a:spcPct val="150000"/>
              </a:lnSpc>
            </a:pPr>
            <a:r>
              <a:rPr lang="en-US" sz="2000" dirty="0"/>
              <a:t>Pre and post mob TRICARE coverage</a:t>
            </a:r>
          </a:p>
          <a:p>
            <a:pPr>
              <a:lnSpc>
                <a:spcPct val="150000"/>
              </a:lnSpc>
            </a:pPr>
            <a:r>
              <a:rPr lang="en-US" sz="2000" dirty="0"/>
              <a:t>Additional AGR Allocations </a:t>
            </a:r>
          </a:p>
          <a:p>
            <a:pPr>
              <a:lnSpc>
                <a:spcPct val="150000"/>
              </a:lnSpc>
            </a:pPr>
            <a:r>
              <a:rPr lang="en-US" sz="2000" b="1" dirty="0"/>
              <a:t>4.5% pay increase for Servicemembers and a 14.5% pay increase for E1 through E4 (Effective April of 2025) from the FY2025 NDAA</a:t>
            </a:r>
          </a:p>
          <a:p>
            <a:pPr>
              <a:lnSpc>
                <a:spcPct val="150000"/>
              </a:lnSpc>
            </a:pPr>
            <a:endParaRPr lang="en-US" sz="2000" dirty="0"/>
          </a:p>
        </p:txBody>
      </p:sp>
      <p:sp>
        <p:nvSpPr>
          <p:cNvPr id="4" name="Slide Number Placeholder 3"/>
          <p:cNvSpPr>
            <a:spLocks noGrp="1"/>
          </p:cNvSpPr>
          <p:nvPr>
            <p:ph type="sldNum" sz="quarter" idx="10"/>
          </p:nvPr>
        </p:nvSpPr>
        <p:spPr>
          <a:xfrm>
            <a:off x="10210800" y="6400801"/>
            <a:ext cx="580176" cy="45719"/>
          </a:xfrm>
        </p:spPr>
        <p:txBody>
          <a:bodyPr/>
          <a:lstStyle/>
          <a:p>
            <a:fld id="{AB44B8C7-856B-4A4A-8C45-2CC3FC64279A}" type="slidenum">
              <a:rPr lang="en-US" smtClean="0"/>
              <a:t>6</a:t>
            </a:fld>
            <a:endParaRPr lang="en-US" dirty="0"/>
          </a:p>
        </p:txBody>
      </p:sp>
    </p:spTree>
    <p:extLst>
      <p:ext uri="{BB962C8B-B14F-4D97-AF65-F5344CB8AC3E}">
        <p14:creationId xmlns:p14="http://schemas.microsoft.com/office/powerpoint/2010/main" val="126889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1447800"/>
            <a:ext cx="8763000" cy="5334000"/>
          </a:xfrm>
        </p:spPr>
        <p:txBody>
          <a:bodyPr/>
          <a:lstStyle/>
          <a:p>
            <a:pPr>
              <a:lnSpc>
                <a:spcPct val="80000"/>
              </a:lnSpc>
            </a:pPr>
            <a:r>
              <a:rPr lang="en-US" sz="2400" dirty="0"/>
              <a:t>Education scholarships and tuition waivers or reimbursements </a:t>
            </a:r>
          </a:p>
          <a:p>
            <a:pPr>
              <a:lnSpc>
                <a:spcPct val="80000"/>
              </a:lnSpc>
            </a:pPr>
            <a:r>
              <a:rPr lang="en-US" sz="2400" dirty="0"/>
              <a:t>State income tax advantages </a:t>
            </a:r>
          </a:p>
          <a:p>
            <a:pPr>
              <a:lnSpc>
                <a:spcPct val="80000"/>
              </a:lnSpc>
            </a:pPr>
            <a:r>
              <a:rPr lang="en-US" sz="2400" dirty="0"/>
              <a:t>Group life insurance </a:t>
            </a:r>
          </a:p>
          <a:p>
            <a:pPr>
              <a:lnSpc>
                <a:spcPct val="80000"/>
              </a:lnSpc>
            </a:pPr>
            <a:r>
              <a:rPr lang="en-US" sz="2400" dirty="0"/>
              <a:t>Distinctive vehicle license plates</a:t>
            </a:r>
          </a:p>
          <a:p>
            <a:pPr>
              <a:lnSpc>
                <a:spcPct val="80000"/>
              </a:lnSpc>
            </a:pPr>
            <a:r>
              <a:rPr lang="en-US" sz="2400" dirty="0"/>
              <a:t>State bonus for combat zone service </a:t>
            </a:r>
          </a:p>
          <a:p>
            <a:pPr>
              <a:lnSpc>
                <a:spcPct val="80000"/>
              </a:lnSpc>
            </a:pPr>
            <a:r>
              <a:rPr lang="en-US" sz="2400" dirty="0"/>
              <a:t>Interest free emergency loans</a:t>
            </a:r>
          </a:p>
          <a:p>
            <a:pPr>
              <a:lnSpc>
                <a:spcPct val="80000"/>
              </a:lnSpc>
            </a:pPr>
            <a:r>
              <a:rPr lang="en-US" sz="2400" dirty="0"/>
              <a:t>Burial rights in state cemeteries</a:t>
            </a:r>
          </a:p>
          <a:p>
            <a:pPr>
              <a:lnSpc>
                <a:spcPct val="80000"/>
              </a:lnSpc>
            </a:pPr>
            <a:r>
              <a:rPr lang="en-US" sz="2400" dirty="0"/>
              <a:t>Construction and maintenance of Veteran’s Care facility in Lisbon, ND</a:t>
            </a:r>
          </a:p>
          <a:p>
            <a:pPr>
              <a:lnSpc>
                <a:spcPct val="80000"/>
              </a:lnSpc>
            </a:pPr>
            <a:r>
              <a:rPr lang="en-US" sz="2400" dirty="0"/>
              <a:t>In-state hunting and fishing licenses for ND Guardsmen who live out of state</a:t>
            </a:r>
          </a:p>
          <a:p>
            <a:pPr>
              <a:lnSpc>
                <a:spcPct val="80000"/>
              </a:lnSpc>
            </a:pPr>
            <a:r>
              <a:rPr lang="en-US" sz="2400" dirty="0"/>
              <a:t>No State income tax for retired military pay</a:t>
            </a:r>
          </a:p>
          <a:p>
            <a:endParaRPr lang="en-US" dirty="0"/>
          </a:p>
        </p:txBody>
      </p:sp>
      <p:sp>
        <p:nvSpPr>
          <p:cNvPr id="5" name="Slide Number Placeholder 4"/>
          <p:cNvSpPr>
            <a:spLocks noGrp="1"/>
          </p:cNvSpPr>
          <p:nvPr>
            <p:ph type="sldNum" sz="quarter" idx="10"/>
          </p:nvPr>
        </p:nvSpPr>
        <p:spPr/>
        <p:txBody>
          <a:bodyPr/>
          <a:lstStyle/>
          <a:p>
            <a:pPr>
              <a:defRPr/>
            </a:pPr>
            <a:fld id="{B4388F37-9C70-4325-B547-AF3528504630}" type="slidenum">
              <a:rPr lang="en-US" smtClean="0"/>
              <a:pPr>
                <a:defRPr/>
              </a:pPr>
              <a:t>7</a:t>
            </a:fld>
            <a:endParaRPr lang="en-US">
              <a:solidFill>
                <a:schemeClr val="tx1"/>
              </a:solidFill>
            </a:endParaRPr>
          </a:p>
        </p:txBody>
      </p:sp>
      <p:sp>
        <p:nvSpPr>
          <p:cNvPr id="6" name="Title 1"/>
          <p:cNvSpPr>
            <a:spLocks noGrp="1"/>
          </p:cNvSpPr>
          <p:nvPr>
            <p:ph type="title"/>
          </p:nvPr>
        </p:nvSpPr>
        <p:spPr>
          <a:xfrm>
            <a:off x="2209800" y="609600"/>
            <a:ext cx="8001000" cy="762000"/>
          </a:xfrm>
        </p:spPr>
        <p:txBody>
          <a:bodyPr>
            <a:normAutofit fontScale="90000"/>
          </a:bodyPr>
          <a:lstStyle/>
          <a:p>
            <a:r>
              <a:rPr lang="en-US" b="1" dirty="0"/>
              <a:t>North Dakota Legislative Achievements</a:t>
            </a:r>
          </a:p>
        </p:txBody>
      </p:sp>
    </p:spTree>
    <p:extLst>
      <p:ext uri="{BB962C8B-B14F-4D97-AF65-F5344CB8AC3E}">
        <p14:creationId xmlns:p14="http://schemas.microsoft.com/office/powerpoint/2010/main" val="230003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1412488"/>
            <a:ext cx="2899189" cy="4363844"/>
          </a:xfrm>
        </p:spPr>
        <p:txBody>
          <a:bodyPr anchor="t">
            <a:normAutofit/>
          </a:bodyPr>
          <a:lstStyle/>
          <a:p>
            <a:r>
              <a:rPr lang="en-US" sz="4000" b="1" dirty="0">
                <a:solidFill>
                  <a:srgbClr val="FFFFFF"/>
                </a:solidFill>
              </a:rPr>
              <a:t>Hot Topics</a:t>
            </a:r>
            <a:br>
              <a:rPr lang="en-US" sz="4000" b="1" dirty="0">
                <a:solidFill>
                  <a:srgbClr val="FFFFFF"/>
                </a:solidFill>
              </a:rPr>
            </a:br>
            <a:r>
              <a:rPr lang="en-US" sz="4000" b="1" dirty="0">
                <a:solidFill>
                  <a:srgbClr val="FFFFFF"/>
                </a:solidFill>
              </a:rPr>
              <a:t>for future legislative issues:</a:t>
            </a:r>
          </a:p>
        </p:txBody>
      </p:sp>
      <p:sp>
        <p:nvSpPr>
          <p:cNvPr id="3" name="Content Placeholder 2"/>
          <p:cNvSpPr>
            <a:spLocks noGrp="1"/>
          </p:cNvSpPr>
          <p:nvPr>
            <p:ph sz="half" idx="1"/>
          </p:nvPr>
        </p:nvSpPr>
        <p:spPr>
          <a:xfrm>
            <a:off x="4380855" y="1412489"/>
            <a:ext cx="3427283" cy="4363844"/>
          </a:xfrm>
        </p:spPr>
        <p:txBody>
          <a:bodyPr>
            <a:normAutofit/>
          </a:bodyPr>
          <a:lstStyle/>
          <a:p>
            <a:r>
              <a:rPr lang="en-US" sz="1900" dirty="0"/>
              <a:t>Tricare Reserve Select for federal employees and dual status techs</a:t>
            </a:r>
          </a:p>
          <a:p>
            <a:r>
              <a:rPr lang="en-US" sz="1900" dirty="0"/>
              <a:t>Vehicle excise tax credit while deployed</a:t>
            </a:r>
          </a:p>
          <a:p>
            <a:r>
              <a:rPr lang="en-US" sz="1900" dirty="0"/>
              <a:t>Blended Retirement, esp. IRS limits on contributions</a:t>
            </a:r>
          </a:p>
          <a:p>
            <a:r>
              <a:rPr lang="en-US" sz="1900" dirty="0"/>
              <a:t>Military Student Identifier</a:t>
            </a:r>
          </a:p>
          <a:p>
            <a:r>
              <a:rPr lang="en-US" sz="1900" dirty="0"/>
              <a:t>Mileage reimbursement for drills </a:t>
            </a:r>
          </a:p>
          <a:p>
            <a:r>
              <a:rPr lang="en-US" sz="1900" dirty="0"/>
              <a:t>TRICARE Reform for all</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0"/>
          </p:nvPr>
        </p:nvSpPr>
        <p:spPr>
          <a:xfrm>
            <a:off x="9202366" y="6356350"/>
            <a:ext cx="2151434" cy="365125"/>
          </a:xfrm>
        </p:spPr>
        <p:txBody>
          <a:bodyPr>
            <a:normAutofit/>
          </a:bodyPr>
          <a:lstStyle/>
          <a:p>
            <a:pPr>
              <a:spcAft>
                <a:spcPts val="600"/>
              </a:spcAft>
            </a:pPr>
            <a:fld id="{AB44B8C7-856B-4A4A-8C45-2CC3FC64279A}" type="slidenum">
              <a:rPr lang="en-US" smtClean="0"/>
              <a:pPr>
                <a:spcAft>
                  <a:spcPts val="600"/>
                </a:spcAft>
              </a:pPr>
              <a:t>8</a:t>
            </a:fld>
            <a:endParaRPr lang="en-US"/>
          </a:p>
        </p:txBody>
      </p:sp>
      <p:pic>
        <p:nvPicPr>
          <p:cNvPr id="8" name="Picture 7">
            <a:extLst>
              <a:ext uri="{FF2B5EF4-FFF2-40B4-BE49-F238E27FC236}">
                <a16:creationId xmlns:a16="http://schemas.microsoft.com/office/drawing/2014/main" id="{0BFFBCEA-7F3F-7589-40E6-663BE2334964}"/>
              </a:ext>
            </a:extLst>
          </p:cNvPr>
          <p:cNvPicPr>
            <a:picLocks noChangeAspect="1"/>
          </p:cNvPicPr>
          <p:nvPr/>
        </p:nvPicPr>
        <p:blipFill>
          <a:blip r:embed="rId2"/>
          <a:stretch>
            <a:fillRect/>
          </a:stretch>
        </p:blipFill>
        <p:spPr>
          <a:xfrm>
            <a:off x="7702019" y="32757"/>
            <a:ext cx="4489981" cy="6825243"/>
          </a:xfrm>
          <a:prstGeom prst="rect">
            <a:avLst/>
          </a:prstGeom>
        </p:spPr>
      </p:pic>
    </p:spTree>
    <p:extLst>
      <p:ext uri="{BB962C8B-B14F-4D97-AF65-F5344CB8AC3E}">
        <p14:creationId xmlns:p14="http://schemas.microsoft.com/office/powerpoint/2010/main" val="115963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For more information about membership</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40080" y="2872899"/>
            <a:ext cx="4243589" cy="3320668"/>
          </a:xfrm>
        </p:spPr>
        <p:txBody>
          <a:bodyPr vert="horz" lIns="91440" tIns="45720" rIns="91440" bIns="45720" rtlCol="0">
            <a:normAutofit/>
          </a:bodyPr>
          <a:lstStyle/>
          <a:p>
            <a:r>
              <a:rPr lang="en-US" sz="1900"/>
              <a:t>Visit our webpage at </a:t>
            </a:r>
            <a:r>
              <a:rPr lang="en-US" sz="1900">
                <a:hlinkClick r:id="rId2"/>
              </a:rPr>
              <a:t>www.ndngea.org</a:t>
            </a:r>
            <a:r>
              <a:rPr lang="en-US" sz="1900"/>
              <a:t> </a:t>
            </a:r>
          </a:p>
          <a:p>
            <a:pPr lvl="1"/>
            <a:r>
              <a:rPr lang="en-US" sz="1900"/>
              <a:t>Annual membership rate of $29 with option to auto-renew </a:t>
            </a:r>
          </a:p>
          <a:p>
            <a:pPr lvl="1"/>
            <a:r>
              <a:rPr lang="en-US" sz="1900"/>
              <a:t>Lifetime membership rate of $290</a:t>
            </a:r>
          </a:p>
          <a:p>
            <a:r>
              <a:rPr lang="en-US" sz="1900"/>
              <a:t>Email us at </a:t>
            </a:r>
            <a:r>
              <a:rPr lang="en-US" sz="1900">
                <a:hlinkClick r:id="rId3"/>
              </a:rPr>
              <a:t>ndngea@gmail.com</a:t>
            </a:r>
            <a:r>
              <a:rPr lang="en-US" sz="1900"/>
              <a:t> </a:t>
            </a:r>
          </a:p>
          <a:p>
            <a:r>
              <a:rPr lang="en-US" sz="1900"/>
              <a:t>Contact Chuck Votava at 218-779-1415 </a:t>
            </a:r>
          </a:p>
          <a:p>
            <a:r>
              <a:rPr lang="en-US" sz="1900"/>
              <a:t>Join our Facebook Page </a:t>
            </a:r>
          </a:p>
        </p:txBody>
      </p:sp>
      <p:pic>
        <p:nvPicPr>
          <p:cNvPr id="6" name="Picture 5">
            <a:extLst>
              <a:ext uri="{FF2B5EF4-FFF2-40B4-BE49-F238E27FC236}">
                <a16:creationId xmlns:a16="http://schemas.microsoft.com/office/drawing/2014/main" id="{241AD502-D37C-A4B9-5B3F-A3E941D9700C}"/>
              </a:ext>
            </a:extLst>
          </p:cNvPr>
          <p:cNvPicPr>
            <a:picLocks noChangeAspect="1"/>
          </p:cNvPicPr>
          <p:nvPr/>
        </p:nvPicPr>
        <p:blipFill>
          <a:blip r:embed="rId4"/>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p:cNvSpPr>
            <a:spLocks noGrp="1"/>
          </p:cNvSpPr>
          <p:nvPr>
            <p:ph type="sldNum" sz="quarter" idx="10"/>
          </p:nvPr>
        </p:nvSpPr>
        <p:spPr>
          <a:xfrm>
            <a:off x="10439400" y="6356350"/>
            <a:ext cx="914400" cy="365125"/>
          </a:xfrm>
        </p:spPr>
        <p:txBody>
          <a:bodyPr vert="horz" lIns="91440" tIns="45720" rIns="91440" bIns="45720" rtlCol="0" anchor="ctr">
            <a:normAutofit/>
          </a:bodyPr>
          <a:lstStyle/>
          <a:p>
            <a:pPr algn="r">
              <a:spcAft>
                <a:spcPts val="600"/>
              </a:spcAft>
              <a:defRPr/>
            </a:pPr>
            <a:fld id="{B4388F37-9C70-4325-B547-AF3528504630}" type="slidenum">
              <a:rPr lang="en-US">
                <a:solidFill>
                  <a:srgbClr val="FFFFFF"/>
                </a:solidFill>
                <a:latin typeface="Calibri" panose="020F0502020204030204"/>
              </a:rPr>
              <a:pPr algn="r">
                <a:spcAft>
                  <a:spcPts val="600"/>
                </a:spcAft>
                <a:defRPr/>
              </a:pPr>
              <a:t>9</a:t>
            </a:fld>
            <a:endParaRPr lang="en-US">
              <a:solidFill>
                <a:srgbClr val="FFFFFF"/>
              </a:solidFill>
              <a:latin typeface="Calibri" panose="020F0502020204030204"/>
            </a:endParaRPr>
          </a:p>
        </p:txBody>
      </p:sp>
    </p:spTree>
    <p:extLst>
      <p:ext uri="{BB962C8B-B14F-4D97-AF65-F5344CB8AC3E}">
        <p14:creationId xmlns:p14="http://schemas.microsoft.com/office/powerpoint/2010/main" val="1207256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54eecc5-e26c-4620-b240-5a8bb326c33d}" enabled="1" method="Standard" siteId="{fae6d70f-954b-4811-92b6-0530d6f84c43}" contentBits="0" removed="0"/>
</clbl:labelList>
</file>

<file path=docProps/app.xml><?xml version="1.0" encoding="utf-8"?>
<Properties xmlns="http://schemas.openxmlformats.org/officeDocument/2006/extended-properties" xmlns:vt="http://schemas.openxmlformats.org/officeDocument/2006/docPropsVTypes">
  <TotalTime>105</TotalTime>
  <Words>1056</Words>
  <Application>Microsoft Office PowerPoint</Application>
  <PresentationFormat>Widescreen</PresentationFormat>
  <Paragraphs>74</Paragraphs>
  <Slides>11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League Gothic</vt:lpstr>
      <vt:lpstr>Montserrat</vt:lpstr>
      <vt:lpstr>Wingdings</vt:lpstr>
      <vt:lpstr>Office Theme</vt:lpstr>
      <vt:lpstr>1_Office Theme</vt:lpstr>
      <vt:lpstr>NDNGEA/EANGUS </vt:lpstr>
      <vt:lpstr>Who We Are</vt:lpstr>
      <vt:lpstr>Legislative Alliances</vt:lpstr>
      <vt:lpstr>AUSA Partnership</vt:lpstr>
      <vt:lpstr>PowerPoint Presentation</vt:lpstr>
      <vt:lpstr>National Legislative Achievements</vt:lpstr>
      <vt:lpstr>North Dakota Legislative Achievements</vt:lpstr>
      <vt:lpstr>Hot Topics for future legislative issues:</vt:lpstr>
      <vt:lpstr>For more information about membership</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NDNGEA/EANGUS</dc:title>
  <dc:creator>Votava, Charles A SFC MIL USA</dc:creator>
  <cp:lastModifiedBy>Votava, Charles A CIV NG NDARNG (USA)</cp:lastModifiedBy>
  <cp:revision>5</cp:revision>
  <dcterms:created xsi:type="dcterms:W3CDTF">2019-12-20T17:18:27Z</dcterms:created>
  <dcterms:modified xsi:type="dcterms:W3CDTF">2025-02-18T19:26:56Z</dcterms:modified>
</cp:coreProperties>
</file>